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297" r:id="rId3"/>
    <p:sldId id="300" r:id="rId4"/>
    <p:sldId id="301" r:id="rId5"/>
    <p:sldId id="314" r:id="rId6"/>
    <p:sldId id="302" r:id="rId7"/>
    <p:sldId id="303" r:id="rId8"/>
    <p:sldId id="311" r:id="rId9"/>
    <p:sldId id="312" r:id="rId10"/>
    <p:sldId id="313" r:id="rId11"/>
    <p:sldId id="308" r:id="rId12"/>
  </p:sldIdLst>
  <p:sldSz cx="9144000" cy="5143500" type="screen16x9"/>
  <p:notesSz cx="6805613" cy="9944100"/>
  <p:embeddedFontLst>
    <p:embeddedFont>
      <p:font typeface="Source Sans Pr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Roboto Slab"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6357" autoAdjust="0"/>
  </p:normalViewPr>
  <p:slideViewPr>
    <p:cSldViewPr>
      <p:cViewPr varScale="1">
        <p:scale>
          <a:sx n="100" d="100"/>
          <a:sy n="100" d="100"/>
        </p:scale>
        <p:origin x="96" y="130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94702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0562" y="4723448"/>
            <a:ext cx="5444490" cy="44748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429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468932" y="1439896"/>
            <a:ext cx="8001000" cy="2286000"/>
          </a:xfrm>
          <a:prstGeom prst="rect">
            <a:avLst/>
          </a:prstGeom>
        </p:spPr>
        <p:txBody>
          <a:bodyPr spcFirstLastPara="1" wrap="square" lIns="91425" tIns="91425" rIns="91425" bIns="91425" anchor="ctr" anchorCtr="0">
            <a:noAutofit/>
          </a:bodyPr>
          <a:lstStyle/>
          <a:p>
            <a:pPr marL="0" lvl="0" indent="0" algn="ctr" rtl="0">
              <a:spcBef>
                <a:spcPts val="600"/>
              </a:spcBef>
              <a:spcAft>
                <a:spcPts val="600"/>
              </a:spcAft>
              <a:buNone/>
            </a:pPr>
            <a:r>
              <a:rPr lang="en-GB" sz="2400" i="0" dirty="0">
                <a:solidFill>
                  <a:schemeClr val="accent2"/>
                </a:solidFill>
                <a:effectLst/>
                <a:latin typeface="+mn-lt"/>
              </a:rPr>
              <a:t>APLICAREA PREVEDERILOR HG 714/26.05.2022 PRIVIND SISTEMELE INDIVIDUALE ADECVATE DE COLECTARE SI EPURARE A APELOR UZATE URBANE</a:t>
            </a:r>
            <a:endParaRPr lang="en-GB" sz="2400" dirty="0">
              <a:solidFill>
                <a:schemeClr val="accent2"/>
              </a:solidFill>
              <a:latin typeface="+mn-lt"/>
            </a:endParaRPr>
          </a:p>
        </p:txBody>
      </p:sp>
      <p:sp>
        <p:nvSpPr>
          <p:cNvPr id="8" name="TextBox 7"/>
          <p:cNvSpPr txBox="1"/>
          <p:nvPr/>
        </p:nvSpPr>
        <p:spPr>
          <a:xfrm>
            <a:off x="2438400" y="3836103"/>
            <a:ext cx="3962400" cy="369332"/>
          </a:xfrm>
          <a:prstGeom prst="rect">
            <a:avLst/>
          </a:prstGeom>
          <a:noFill/>
        </p:spPr>
        <p:txBody>
          <a:bodyPr wrap="square" rtlCol="0">
            <a:spAutoFit/>
          </a:bodyPr>
          <a:lstStyle/>
          <a:p>
            <a:r>
              <a:rPr lang="en-GB" sz="1800" b="1" dirty="0" err="1" smtClean="0"/>
              <a:t>Noiembrie</a:t>
            </a:r>
            <a:r>
              <a:rPr lang="ro-RO" sz="1800" b="1" dirty="0" smtClean="0"/>
              <a:t> </a:t>
            </a:r>
            <a:r>
              <a:rPr lang="ro-RO" sz="1800" b="1" dirty="0"/>
              <a:t>2022</a:t>
            </a:r>
            <a:r>
              <a:rPr lang="en-US" sz="1800" b="1" dirty="0"/>
              <a:t> </a:t>
            </a:r>
            <a:r>
              <a:rPr lang="en-US" sz="1800" b="1" dirty="0" smtClean="0"/>
              <a:t>–</a:t>
            </a:r>
            <a:r>
              <a:rPr lang="ro-RO" sz="1800" b="1" dirty="0" smtClean="0"/>
              <a:t> </a:t>
            </a:r>
            <a:r>
              <a:rPr lang="en-US" sz="1800" b="1" dirty="0" smtClean="0"/>
              <a:t>CONSTANTA</a:t>
            </a:r>
          </a:p>
        </p:txBody>
      </p:sp>
      <p:pic>
        <p:nvPicPr>
          <p:cNvPr id="2" name="Imagine 1">
            <a:extLst>
              <a:ext uri="{FF2B5EF4-FFF2-40B4-BE49-F238E27FC236}">
                <a16:creationId xmlns:a16="http://schemas.microsoft.com/office/drawing/2014/main" xmlns="" id="{C5501EEE-4379-FF8C-548E-E116DEE6C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09" y="230743"/>
            <a:ext cx="7294981" cy="773568"/>
          </a:xfrm>
          <a:prstGeom prst="rect">
            <a:avLst/>
          </a:prstGeom>
        </p:spPr>
      </p:pic>
      <p:pic>
        <p:nvPicPr>
          <p:cNvPr id="3" name="Imagine 2">
            <a:extLst>
              <a:ext uri="{FF2B5EF4-FFF2-40B4-BE49-F238E27FC236}">
                <a16:creationId xmlns:a16="http://schemas.microsoft.com/office/drawing/2014/main" xmlns="" id="{7F4D6088-D3A5-A8AC-0961-60EE6FD1C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72" y="4425849"/>
            <a:ext cx="8251854" cy="467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xmlns="" id="{69936291-6605-8151-6CCF-1B4B11718E91}"/>
              </a:ext>
            </a:extLst>
          </p:cNvPr>
          <p:cNvSpPr txBox="1"/>
          <p:nvPr/>
        </p:nvSpPr>
        <p:spPr>
          <a:xfrm>
            <a:off x="609598" y="1177753"/>
            <a:ext cx="7924800" cy="3297249"/>
          </a:xfrm>
          <a:prstGeom prst="rect">
            <a:avLst/>
          </a:prstGeom>
          <a:noFill/>
        </p:spPr>
        <p:txBody>
          <a:bodyPr wrap="square">
            <a:spAutoFit/>
          </a:bodyPr>
          <a:lstStyle/>
          <a:p>
            <a:pPr indent="457200" algn="just">
              <a:lnSpc>
                <a:spcPct val="115000"/>
              </a:lnSpc>
              <a:spcAft>
                <a:spcPts val="600"/>
              </a:spcAft>
            </a:pPr>
            <a:r>
              <a:rPr lang="ro-RO" dirty="0">
                <a:effectLst/>
                <a:latin typeface="Arial" panose="020B0604020202020204" pitchFamily="34" charset="0"/>
                <a:ea typeface="Calibri" panose="020F0502020204030204" pitchFamily="34" charset="0"/>
                <a:cs typeface="Times New Roman" panose="02020603050405020304" pitchFamily="18" charset="0"/>
              </a:rPr>
              <a:t>În cadrul proiectului național finanțat din </a:t>
            </a:r>
            <a:r>
              <a:rPr lang="ro-RO" b="1" dirty="0">
                <a:effectLst/>
                <a:latin typeface="Arial" panose="020B0604020202020204" pitchFamily="34" charset="0"/>
                <a:ea typeface="Calibri" panose="020F0502020204030204" pitchFamily="34" charset="0"/>
                <a:cs typeface="Times New Roman" panose="02020603050405020304" pitchFamily="18" charset="0"/>
              </a:rPr>
              <a:t>Programul Operațional Capacitate Administrativă 2014-2020,</a:t>
            </a:r>
            <a:r>
              <a:rPr lang="ro-RO" dirty="0">
                <a:effectLst/>
                <a:latin typeface="Arial" panose="020B0604020202020204" pitchFamily="34" charset="0"/>
                <a:ea typeface="Calibri" panose="020F0502020204030204" pitchFamily="34" charset="0"/>
                <a:cs typeface="Times New Roman" panose="02020603050405020304" pitchFamily="18" charset="0"/>
              </a:rPr>
              <a:t> denumit „</a:t>
            </a:r>
            <a:r>
              <a:rPr lang="ro-RO" b="1" i="1" dirty="0">
                <a:effectLst/>
                <a:latin typeface="Arial" panose="020B0604020202020204" pitchFamily="34" charset="0"/>
                <a:ea typeface="Calibri" panose="020F0502020204030204" pitchFamily="34" charset="0"/>
                <a:cs typeface="Times New Roman" panose="02020603050405020304" pitchFamily="18" charset="0"/>
              </a:rPr>
              <a:t>Îmbunătățirea capacității autorității publice centrale în domeniul managementului apelor în ceea ce </a:t>
            </a:r>
            <a:r>
              <a:rPr lang="ro-RO" b="1" i="1" dirty="0" err="1">
                <a:effectLst/>
                <a:latin typeface="Arial" panose="020B0604020202020204" pitchFamily="34" charset="0"/>
                <a:ea typeface="Calibri" panose="020F0502020204030204" pitchFamily="34" charset="0"/>
                <a:cs typeface="Times New Roman" panose="02020603050405020304" pitchFamily="18" charset="0"/>
              </a:rPr>
              <a:t>priveste</a:t>
            </a:r>
            <a:r>
              <a:rPr lang="ro-RO" b="1" i="1" dirty="0">
                <a:effectLst/>
                <a:latin typeface="Arial" panose="020B0604020202020204" pitchFamily="34" charset="0"/>
                <a:ea typeface="Calibri" panose="020F0502020204030204" pitchFamily="34" charset="0"/>
                <a:cs typeface="Times New Roman" panose="02020603050405020304" pitchFamily="18" charset="0"/>
              </a:rPr>
              <a:t> planificarea, implementarea și raportarea cerințelor europene din domeniul apelor”, </a:t>
            </a:r>
            <a:r>
              <a:rPr lang="ro-RO" dirty="0">
                <a:effectLst/>
                <a:latin typeface="Arial" panose="020B0604020202020204" pitchFamily="34" charset="0"/>
                <a:ea typeface="Calibri" panose="020F0502020204030204" pitchFamily="34" charset="0"/>
                <a:cs typeface="Times New Roman" panose="02020603050405020304" pitchFamily="18" charset="0"/>
              </a:rPr>
              <a:t>derulat de Ministerul Mediului, Apelor și Pădurilor și Administrația Națională „Apele Române” (cod SIPOCA 588/</a:t>
            </a:r>
            <a:r>
              <a:rPr lang="ro-RO" dirty="0" err="1">
                <a:effectLst/>
                <a:latin typeface="Arial" panose="020B0604020202020204" pitchFamily="34" charset="0"/>
                <a:ea typeface="Calibri" panose="020F0502020204030204" pitchFamily="34" charset="0"/>
                <a:cs typeface="Times New Roman" panose="02020603050405020304" pitchFamily="18" charset="0"/>
              </a:rPr>
              <a:t>MySMIS</a:t>
            </a:r>
            <a:r>
              <a:rPr lang="ro-RO" dirty="0">
                <a:effectLst/>
                <a:latin typeface="Arial" panose="020B0604020202020204" pitchFamily="34" charset="0"/>
                <a:ea typeface="Calibri" panose="020F0502020204030204" pitchFamily="34" charset="0"/>
                <a:cs typeface="Times New Roman" panose="02020603050405020304" pitchFamily="18" charset="0"/>
              </a:rPr>
              <a:t> 126656) se va realiza o platformă electronică pentru monitorizarea, prelucrarea, validarea și raportarea datelor si informațiilor legate de implementarea prevederilor Directivei 91/271/EEC privind epurarea apelor u</a:t>
            </a:r>
            <a:r>
              <a:rPr lang="en-GB" dirty="0">
                <a:effectLst/>
                <a:latin typeface="Arial" panose="020B0604020202020204" pitchFamily="34" charset="0"/>
                <a:ea typeface="Calibri" panose="020F0502020204030204" pitchFamily="34" charset="0"/>
                <a:cs typeface="Times New Roman" panose="02020603050405020304" pitchFamily="18" charset="0"/>
              </a:rPr>
              <a:t>z</a:t>
            </a:r>
            <a:r>
              <a:rPr lang="ro-RO" dirty="0" err="1">
                <a:effectLst/>
                <a:latin typeface="Arial" panose="020B0604020202020204" pitchFamily="34" charset="0"/>
                <a:ea typeface="Calibri" panose="020F0502020204030204" pitchFamily="34" charset="0"/>
                <a:cs typeface="Times New Roman" panose="02020603050405020304" pitchFamily="18" charset="0"/>
              </a:rPr>
              <a:t>ate</a:t>
            </a:r>
            <a:r>
              <a:rPr lang="ro-RO" dirty="0">
                <a:effectLst/>
                <a:latin typeface="Arial" panose="020B0604020202020204" pitchFamily="34" charset="0"/>
                <a:ea typeface="Calibri" panose="020F0502020204030204" pitchFamily="34" charset="0"/>
                <a:cs typeface="Times New Roman" panose="02020603050405020304" pitchFamily="18" charset="0"/>
              </a:rPr>
              <a:t> urbane. Platforma electronică gestionată de </a:t>
            </a:r>
            <a:r>
              <a:rPr lang="ro-RO" dirty="0" err="1">
                <a:effectLst/>
                <a:latin typeface="Arial" panose="020B0604020202020204" pitchFamily="34" charset="0"/>
                <a:ea typeface="Calibri" panose="020F0502020204030204" pitchFamily="34" charset="0"/>
                <a:cs typeface="Times New Roman" panose="02020603050405020304" pitchFamily="18" charset="0"/>
              </a:rPr>
              <a:t>Admin</a:t>
            </a:r>
            <a:r>
              <a:rPr lang="en-GB" dirty="0" err="1">
                <a:effectLst/>
                <a:latin typeface="Arial" panose="020B0604020202020204" pitchFamily="34" charset="0"/>
                <a:ea typeface="Calibri" panose="020F0502020204030204" pitchFamily="34" charset="0"/>
                <a:cs typeface="Times New Roman" panose="02020603050405020304" pitchFamily="18" charset="0"/>
              </a:rPr>
              <a:t>i</a:t>
            </a:r>
            <a:r>
              <a:rPr lang="ro-RO" dirty="0" err="1">
                <a:effectLst/>
                <a:latin typeface="Arial" panose="020B0604020202020204" pitchFamily="34" charset="0"/>
                <a:ea typeface="Calibri" panose="020F0502020204030204" pitchFamily="34" charset="0"/>
                <a:cs typeface="Times New Roman" panose="02020603050405020304" pitchFamily="18" charset="0"/>
              </a:rPr>
              <a:t>strația</a:t>
            </a:r>
            <a:r>
              <a:rPr lang="ro-RO" dirty="0">
                <a:effectLst/>
                <a:latin typeface="Arial" panose="020B0604020202020204" pitchFamily="34" charset="0"/>
                <a:ea typeface="Calibri" panose="020F0502020204030204" pitchFamily="34" charset="0"/>
                <a:cs typeface="Times New Roman" panose="02020603050405020304" pitchFamily="18" charset="0"/>
              </a:rPr>
              <a:t> Națională „Apele Române” va deveni operațională la începutul anului viitor și va include și o secțiune dedicată sistemelor individuale adecvate pentru colectarea și epurarea apelor uzate urbane. Autoritățile administrației publice locale vor avea acces controlat pe platforma electronică și vor introduce datele și informațiile colectate prin Registrele de </a:t>
            </a:r>
            <a:r>
              <a:rPr lang="ro-RO" dirty="0" err="1">
                <a:effectLst/>
                <a:latin typeface="Arial" panose="020B0604020202020204" pitchFamily="34" charset="0"/>
                <a:ea typeface="Calibri" panose="020F0502020204030204" pitchFamily="34" charset="0"/>
                <a:cs typeface="Times New Roman" panose="02020603050405020304" pitchFamily="18" charset="0"/>
              </a:rPr>
              <a:t>evidenţă</a:t>
            </a:r>
            <a:r>
              <a:rPr lang="ro-RO" dirty="0">
                <a:effectLst/>
                <a:latin typeface="Arial" panose="020B0604020202020204" pitchFamily="34" charset="0"/>
                <a:ea typeface="Calibri" panose="020F0502020204030204" pitchFamily="34" charset="0"/>
                <a:cs typeface="Times New Roman" panose="02020603050405020304" pitchFamily="18" charset="0"/>
              </a:rPr>
              <a:t> a sistemelor individuale adecvate dintr-o unitate administrativ-teritorială.</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ine 1">
            <a:extLst>
              <a:ext uri="{FF2B5EF4-FFF2-40B4-BE49-F238E27FC236}">
                <a16:creationId xmlns:a16="http://schemas.microsoft.com/office/drawing/2014/main" xmlns="" id="{DA31DFC8-E13C-D0E4-69A6-962CD053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5" name="Imagine 4">
            <a:extLst>
              <a:ext uri="{FF2B5EF4-FFF2-40B4-BE49-F238E27FC236}">
                <a16:creationId xmlns:a16="http://schemas.microsoft.com/office/drawing/2014/main" xmlns="" id="{FA635C96-68A8-18DB-94B9-59F16B301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9183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xmlns="" id="{41332CCA-A20F-9834-3165-982E4A6EF8B5}"/>
              </a:ext>
            </a:extLst>
          </p:cNvPr>
          <p:cNvSpPr txBox="1"/>
          <p:nvPr/>
        </p:nvSpPr>
        <p:spPr>
          <a:xfrm>
            <a:off x="2438400" y="1052856"/>
            <a:ext cx="3505200" cy="369332"/>
          </a:xfrm>
          <a:prstGeom prst="rect">
            <a:avLst/>
          </a:prstGeom>
          <a:noFill/>
        </p:spPr>
        <p:txBody>
          <a:bodyPr wrap="square" rtlCol="0">
            <a:spAutoFit/>
          </a:bodyPr>
          <a:lstStyle/>
          <a:p>
            <a:pPr algn="ctr"/>
            <a:r>
              <a:rPr lang="en-GB" sz="1800" b="1" dirty="0" err="1"/>
              <a:t>Concluzii</a:t>
            </a:r>
            <a:endParaRPr lang="en-GB" sz="1800" b="1" dirty="0"/>
          </a:p>
        </p:txBody>
      </p:sp>
      <p:sp>
        <p:nvSpPr>
          <p:cNvPr id="3" name="CasetăText 2">
            <a:extLst>
              <a:ext uri="{FF2B5EF4-FFF2-40B4-BE49-F238E27FC236}">
                <a16:creationId xmlns:a16="http://schemas.microsoft.com/office/drawing/2014/main" xmlns="" id="{7A3476EE-0B94-4A46-B18D-B5DD8FE39D87}"/>
              </a:ext>
            </a:extLst>
          </p:cNvPr>
          <p:cNvSpPr txBox="1"/>
          <p:nvPr/>
        </p:nvSpPr>
        <p:spPr>
          <a:xfrm>
            <a:off x="533400" y="1548344"/>
            <a:ext cx="8305800" cy="3046988"/>
          </a:xfrm>
          <a:prstGeom prst="rect">
            <a:avLst/>
          </a:prstGeom>
          <a:noFill/>
        </p:spPr>
        <p:txBody>
          <a:bodyPr wrap="square" rtlCol="0">
            <a:spAutoFit/>
          </a:bodyPr>
          <a:lstStyle/>
          <a:p>
            <a:pPr marL="285750" indent="-285750" algn="just">
              <a:buFont typeface="Arial" panose="020B0604020202020204" pitchFamily="34" charset="0"/>
              <a:buChar char="•"/>
            </a:pPr>
            <a:r>
              <a:rPr lang="ro-RO" dirty="0" smtClean="0"/>
              <a:t>Cerința </a:t>
            </a:r>
            <a:r>
              <a:rPr lang="ro-RO" dirty="0"/>
              <a:t>de conectare la sistemele publice de canalizare și epurare existente are un impact asupra protecției mediului, îndeplinindu-se astfel mai multe cerințe de eficientizare și conformare. În acest context, o soluție viabilă, în special în aglomerările din mediul rural, este realizarea și exploatarea de sisteme individuale adecvate, așa cum prevăd Directiva și reglementările naționale. </a:t>
            </a:r>
            <a:endParaRPr lang="en-US" dirty="0" smtClean="0"/>
          </a:p>
          <a:p>
            <a:pPr algn="just"/>
            <a:endParaRPr lang="en-US" sz="800" dirty="0" smtClean="0"/>
          </a:p>
          <a:p>
            <a:pPr marL="285750" indent="-285750" algn="just">
              <a:buFont typeface="Arial" panose="020B0604020202020204" pitchFamily="34" charset="0"/>
              <a:buChar char="•"/>
            </a:pPr>
            <a:r>
              <a:rPr lang="ro-RO" b="1" dirty="0"/>
              <a:t>Realizarea acestor sisteme se va autoriza acolo unde nu este fezabilă construirea unui sistem public de canalizare și trebuie să asigure același nivel de protecție a mediului ca și sistemul public de canalizare și epurare</a:t>
            </a:r>
            <a:r>
              <a:rPr lang="ro-RO" b="1" dirty="0" smtClean="0"/>
              <a:t>.</a:t>
            </a:r>
            <a:endParaRPr lang="en-US" b="1" dirty="0" smtClean="0"/>
          </a:p>
          <a:p>
            <a:pPr algn="just"/>
            <a:endParaRPr lang="en-US" sz="800" dirty="0"/>
          </a:p>
          <a:p>
            <a:pPr marL="285750" indent="-285750" algn="just">
              <a:buFont typeface="Arial" panose="020B0604020202020204" pitchFamily="34" charset="0"/>
              <a:buChar char="•"/>
            </a:pPr>
            <a:r>
              <a:rPr lang="en-GB" dirty="0" err="1"/>
              <a:t>Inventarierea</a:t>
            </a:r>
            <a:r>
              <a:rPr lang="en-GB" dirty="0"/>
              <a:t> </a:t>
            </a:r>
            <a:r>
              <a:rPr lang="en-GB" dirty="0" err="1"/>
              <a:t>sistemelor</a:t>
            </a:r>
            <a:r>
              <a:rPr lang="en-GB" dirty="0"/>
              <a:t> </a:t>
            </a:r>
            <a:r>
              <a:rPr lang="en-GB" dirty="0" err="1"/>
              <a:t>individuale</a:t>
            </a:r>
            <a:r>
              <a:rPr lang="en-GB" dirty="0"/>
              <a:t> </a:t>
            </a:r>
            <a:r>
              <a:rPr lang="en-GB" dirty="0" err="1"/>
              <a:t>adecvate</a:t>
            </a:r>
            <a:r>
              <a:rPr lang="en-GB" dirty="0"/>
              <a:t> de </a:t>
            </a:r>
            <a:r>
              <a:rPr lang="en-GB" dirty="0" err="1"/>
              <a:t>colectare</a:t>
            </a:r>
            <a:r>
              <a:rPr lang="en-GB" dirty="0"/>
              <a:t> </a:t>
            </a:r>
            <a:r>
              <a:rPr lang="en-GB" dirty="0" err="1"/>
              <a:t>si</a:t>
            </a:r>
            <a:r>
              <a:rPr lang="en-GB" dirty="0"/>
              <a:t> </a:t>
            </a:r>
            <a:r>
              <a:rPr lang="en-GB" dirty="0" err="1"/>
              <a:t>epurare</a:t>
            </a:r>
            <a:r>
              <a:rPr lang="en-GB" dirty="0"/>
              <a:t> a </a:t>
            </a:r>
            <a:r>
              <a:rPr lang="en-GB" dirty="0" err="1"/>
              <a:t>apelor</a:t>
            </a:r>
            <a:r>
              <a:rPr lang="en-GB" dirty="0"/>
              <a:t> </a:t>
            </a:r>
            <a:r>
              <a:rPr lang="en-GB" dirty="0" err="1"/>
              <a:t>uzate</a:t>
            </a:r>
            <a:r>
              <a:rPr lang="en-GB" dirty="0"/>
              <a:t> </a:t>
            </a:r>
            <a:r>
              <a:rPr lang="en-GB" dirty="0" err="1"/>
              <a:t>este</a:t>
            </a:r>
            <a:r>
              <a:rPr lang="en-GB" dirty="0"/>
              <a:t> o </a:t>
            </a:r>
            <a:r>
              <a:rPr lang="en-GB" dirty="0" err="1"/>
              <a:t>cerinta</a:t>
            </a:r>
            <a:r>
              <a:rPr lang="en-GB" dirty="0"/>
              <a:t> </a:t>
            </a:r>
            <a:r>
              <a:rPr lang="en-GB" dirty="0" err="1"/>
              <a:t>impusa</a:t>
            </a:r>
            <a:r>
              <a:rPr lang="en-GB" dirty="0"/>
              <a:t> de </a:t>
            </a:r>
            <a:r>
              <a:rPr lang="en-GB" dirty="0" err="1"/>
              <a:t>Uniunea</a:t>
            </a:r>
            <a:r>
              <a:rPr lang="en-GB" dirty="0"/>
              <a:t> </a:t>
            </a:r>
            <a:r>
              <a:rPr lang="en-GB" dirty="0" err="1"/>
              <a:t>Europeana</a:t>
            </a:r>
            <a:r>
              <a:rPr lang="ro-RO" dirty="0" smtClean="0"/>
              <a:t>;</a:t>
            </a:r>
            <a:endParaRPr lang="en-US" dirty="0" smtClean="0"/>
          </a:p>
          <a:p>
            <a:pPr algn="just"/>
            <a:endParaRPr lang="ro-RO" sz="800" dirty="0"/>
          </a:p>
          <a:p>
            <a:pPr marL="285750" indent="-285750" algn="just">
              <a:buFont typeface="Arial" panose="020B0604020202020204" pitchFamily="34" charset="0"/>
              <a:buChar char="•"/>
            </a:pPr>
            <a:r>
              <a:rPr lang="ro-RO" dirty="0">
                <a:latin typeface="Arial" panose="020B0604020202020204" pitchFamily="34" charset="0"/>
                <a:ea typeface="Calibri" panose="020F0502020204030204" pitchFamily="34" charset="0"/>
                <a:cs typeface="Times New Roman" panose="02020603050405020304" pitchFamily="18" charset="0"/>
              </a:rPr>
              <a:t>Realizarea acestor sisteme trebuie să asigure același nivel de protecție a mediului ca și sistemul public de canalizare</a:t>
            </a:r>
            <a:endParaRPr lang="ro-RO"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pic>
        <p:nvPicPr>
          <p:cNvPr id="6" name="Imagine 5">
            <a:extLst>
              <a:ext uri="{FF2B5EF4-FFF2-40B4-BE49-F238E27FC236}">
                <a16:creationId xmlns:a16="http://schemas.microsoft.com/office/drawing/2014/main" xmlns="" id="{19DE2451-EAD6-A761-160E-E74227919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7" name="Imagine 6">
            <a:extLst>
              <a:ext uri="{FF2B5EF4-FFF2-40B4-BE49-F238E27FC236}">
                <a16:creationId xmlns:a16="http://schemas.microsoft.com/office/drawing/2014/main" xmlns="" id="{48B36B0B-4350-F466-AA04-165ABB646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249228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BF38EB00-72EE-E441-AA60-23C8A874EFEB}"/>
              </a:ext>
            </a:extLst>
          </p:cNvPr>
          <p:cNvSpPr txBox="1"/>
          <p:nvPr/>
        </p:nvSpPr>
        <p:spPr>
          <a:xfrm>
            <a:off x="285748" y="1047750"/>
            <a:ext cx="8572500" cy="3942618"/>
          </a:xfrm>
          <a:prstGeom prst="rect">
            <a:avLst/>
          </a:prstGeom>
          <a:noFill/>
        </p:spPr>
        <p:txBody>
          <a:bodyPr wrap="square" rtlCol="0">
            <a:spAutoFit/>
          </a:bodyPr>
          <a:lstStyle/>
          <a:p>
            <a:pPr lvl="0" algn="ctr">
              <a:lnSpc>
                <a:spcPct val="115000"/>
              </a:lnSpc>
              <a:spcAft>
                <a:spcPts val="600"/>
              </a:spcAft>
            </a:pPr>
            <a:r>
              <a:rPr lang="en-US" b="1" dirty="0" err="1" smtClean="0">
                <a:effectLst/>
                <a:latin typeface="Arial" panose="020B0604020202020204" pitchFamily="34" charset="0"/>
                <a:ea typeface="Calibri" panose="020F0502020204030204" pitchFamily="34" charset="0"/>
                <a:cs typeface="Times New Roman" panose="02020603050405020304" pitchFamily="18" charset="0"/>
              </a:rPr>
              <a:t>Aspecte</a:t>
            </a:r>
            <a:r>
              <a:rPr lang="en-US" b="1" dirty="0" smtClean="0">
                <a:effectLst/>
                <a:latin typeface="Arial" panose="020B0604020202020204" pitchFamily="34" charset="0"/>
                <a:ea typeface="Calibri" panose="020F0502020204030204" pitchFamily="34" charset="0"/>
                <a:cs typeface="Times New Roman" panose="02020603050405020304" pitchFamily="18" charset="0"/>
              </a:rPr>
              <a:t> legislative </a:t>
            </a:r>
            <a:r>
              <a:rPr lang="ro-RO" b="1" dirty="0" smtClean="0">
                <a:effectLst/>
                <a:latin typeface="Arial" panose="020B0604020202020204" pitchFamily="34" charset="0"/>
                <a:ea typeface="Calibri" panose="020F0502020204030204" pitchFamily="34" charset="0"/>
                <a:cs typeface="Times New Roman" panose="02020603050405020304" pitchFamily="18" charset="0"/>
              </a:rPr>
              <a:t>și </a:t>
            </a:r>
            <a:r>
              <a:rPr lang="ro-RO" b="1" dirty="0">
                <a:effectLst/>
                <a:latin typeface="Arial" panose="020B0604020202020204" pitchFamily="34" charset="0"/>
                <a:ea typeface="Calibri" panose="020F0502020204030204" pitchFamily="34" charset="0"/>
                <a:cs typeface="Times New Roman" panose="02020603050405020304" pitchFamily="18" charset="0"/>
              </a:rPr>
              <a:t>necesitatea privind </a:t>
            </a:r>
            <a:endParaRPr lang="en-GB" b="1" dirty="0">
              <a:effectLst/>
              <a:latin typeface="Arial" panose="020B0604020202020204" pitchFamily="34" charset="0"/>
              <a:ea typeface="Calibri" panose="020F0502020204030204" pitchFamily="34" charset="0"/>
              <a:cs typeface="Times New Roman" panose="02020603050405020304" pitchFamily="18" charset="0"/>
            </a:endParaRPr>
          </a:p>
          <a:p>
            <a:pPr lvl="0" algn="ctr"/>
            <a:r>
              <a:rPr lang="ro-RO" b="1" dirty="0">
                <a:effectLst/>
                <a:latin typeface="Arial" panose="020B0604020202020204" pitchFamily="34" charset="0"/>
                <a:ea typeface="Calibri" panose="020F0502020204030204" pitchFamily="34" charset="0"/>
                <a:cs typeface="Times New Roman" panose="02020603050405020304" pitchFamily="18" charset="0"/>
              </a:rPr>
              <a:t>aplicarea sistemelor individuale adecvate</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gn="just"/>
            <a:r>
              <a:rPr lang="en-GB" dirty="0">
                <a:effectLst/>
                <a:latin typeface="Arial" panose="020B0604020202020204" pitchFamily="34" charset="0"/>
                <a:ea typeface="Calibri" panose="020F0502020204030204" pitchFamily="34" charset="0"/>
                <a:cs typeface="Times New Roman" panose="02020603050405020304" pitchFamily="18" charset="0"/>
              </a:rPr>
              <a:t>          </a:t>
            </a:r>
          </a:p>
          <a:p>
            <a:pPr marL="285750" lvl="0" indent="-285750" algn="just">
              <a:buFont typeface="Arial" panose="020B0604020202020204" pitchFamily="34" charset="0"/>
              <a:buChar char="•"/>
            </a:pPr>
            <a:r>
              <a:rPr lang="ro-RO" dirty="0">
                <a:effectLst/>
                <a:latin typeface="Arial" panose="020B0604020202020204" pitchFamily="34" charset="0"/>
                <a:ea typeface="Calibri" panose="020F0502020204030204" pitchFamily="34" charset="0"/>
                <a:cs typeface="Times New Roman" panose="02020603050405020304" pitchFamily="18" charset="0"/>
              </a:rPr>
              <a:t>Directiva Cadru a Apei (Directiva 2000/60/CE) stabilește cadrul politic de gestionare a apelor în Uniunea Europeană, bazat pe principiile dezvoltării durabile și care integreaza toate problemele apei</a:t>
            </a:r>
            <a:r>
              <a:rPr lang="en-GB" dirty="0">
                <a:effectLst/>
                <a:latin typeface="Arial" panose="020B0604020202020204" pitchFamily="34" charset="0"/>
                <a:ea typeface="Calibri" panose="020F0502020204030204" pitchFamily="34" charset="0"/>
                <a:cs typeface="Times New Roman" panose="02020603050405020304" pitchFamily="18" charset="0"/>
              </a:rPr>
              <a:t>, </a:t>
            </a:r>
            <a:r>
              <a:rPr lang="en-GB" dirty="0" err="1">
                <a:effectLst/>
                <a:latin typeface="Arial" panose="020B0604020202020204" pitchFamily="34" charset="0"/>
                <a:ea typeface="Calibri" panose="020F0502020204030204" pitchFamily="34" charset="0"/>
                <a:cs typeface="Times New Roman" panose="02020603050405020304" pitchFamily="18" charset="0"/>
              </a:rPr>
              <a:t>aceasta</a:t>
            </a:r>
            <a:r>
              <a:rPr lang="en-GB" dirty="0">
                <a:effectLst/>
                <a:latin typeface="Arial" panose="020B0604020202020204" pitchFamily="34" charset="0"/>
                <a:ea typeface="Calibri" panose="020F0502020204030204" pitchFamily="34" charset="0"/>
                <a:cs typeface="Times New Roman" panose="02020603050405020304" pitchFamily="18" charset="0"/>
              </a:rPr>
              <a:t> </a:t>
            </a:r>
            <a:r>
              <a:rPr lang="ro-RO" dirty="0">
                <a:effectLst/>
                <a:latin typeface="Arial" panose="020B0604020202020204" pitchFamily="34" charset="0"/>
                <a:ea typeface="Calibri" panose="020F0502020204030204" pitchFamily="34" charset="0"/>
                <a:cs typeface="Times New Roman" panose="02020603050405020304" pitchFamily="18" charset="0"/>
              </a:rPr>
              <a:t>a fost transpusă integral în legislația române</a:t>
            </a:r>
            <a:r>
              <a:rPr lang="en-GB" dirty="0">
                <a:effectLst/>
                <a:latin typeface="Arial" panose="020B0604020202020204" pitchFamily="34" charset="0"/>
                <a:ea typeface="Calibri" panose="020F0502020204030204" pitchFamily="34" charset="0"/>
                <a:cs typeface="Times New Roman" panose="02020603050405020304" pitchFamily="18" charset="0"/>
              </a:rPr>
              <a:t>a</a:t>
            </a:r>
            <a:r>
              <a:rPr lang="ro-RO" dirty="0" err="1">
                <a:effectLst/>
                <a:latin typeface="Arial" panose="020B0604020202020204" pitchFamily="34" charset="0"/>
                <a:ea typeface="Calibri" panose="020F0502020204030204" pitchFamily="34" charset="0"/>
                <a:cs typeface="Times New Roman" panose="02020603050405020304" pitchFamily="18" charset="0"/>
              </a:rPr>
              <a:t>scă</a:t>
            </a:r>
            <a:r>
              <a:rPr lang="ro-RO" dirty="0">
                <a:effectLst/>
                <a:latin typeface="Arial" panose="020B0604020202020204" pitchFamily="34" charset="0"/>
                <a:ea typeface="Calibri" panose="020F0502020204030204" pitchFamily="34" charset="0"/>
                <a:cs typeface="Times New Roman" panose="02020603050405020304" pitchFamily="18" charset="0"/>
              </a:rPr>
              <a:t> începând cu anul 2004, prin Legea Apei nr. 107/1996 cu modificările și completările ulterioare.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o-RO" dirty="0">
                <a:effectLst/>
                <a:latin typeface="Arial" panose="020B0604020202020204" pitchFamily="34" charset="0"/>
                <a:ea typeface="Calibri" panose="020F0502020204030204" pitchFamily="34" charset="0"/>
                <a:cs typeface="Times New Roman" panose="02020603050405020304" pitchFamily="18" charset="0"/>
              </a:rPr>
              <a:t>Sub umbrela Directivei Cadru a Apei sunt reunite cerințele de calitate a apei corespunzătoare ale minimum 11 directive europene în domeniul apei, dintre care Directiva 91/271/CEE privind epurarea apelor uzate urbane ocupa un loc important, termenele sale de implementare fiind cruciale pentru atingerea starii bune a apelor.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o-RO" dirty="0" smtClean="0">
                <a:effectLst/>
                <a:latin typeface="Arial" panose="020B0604020202020204" pitchFamily="34" charset="0"/>
                <a:ea typeface="Calibri" panose="020F0502020204030204" pitchFamily="34" charset="0"/>
                <a:cs typeface="Times New Roman" panose="02020603050405020304" pitchFamily="18" charset="0"/>
              </a:rPr>
              <a:t>În </a:t>
            </a:r>
            <a:r>
              <a:rPr lang="ro-RO" dirty="0">
                <a:effectLst/>
                <a:latin typeface="Arial" panose="020B0604020202020204" pitchFamily="34" charset="0"/>
                <a:ea typeface="Calibri" panose="020F0502020204030204" pitchFamily="34" charset="0"/>
                <a:cs typeface="Times New Roman" panose="02020603050405020304" pitchFamily="18" charset="0"/>
              </a:rPr>
              <a:t>România, legislația europeana din domeniul epurarii apelor uzate si evacuarii în mediul acvatic a fost transpusă în perioada 2002-2005</a:t>
            </a:r>
            <a:r>
              <a:rPr lang="ro-RO" dirty="0" smtClean="0">
                <a:effectLst/>
                <a:latin typeface="Arial" panose="020B0604020202020204" pitchFamily="34" charset="0"/>
                <a:ea typeface="Calibri" panose="020F0502020204030204" pitchFamily="34" charset="0"/>
                <a:cs typeface="Times New Roman" panose="02020603050405020304" pitchFamily="18" charset="0"/>
              </a:rPr>
              <a:t>,</a:t>
            </a:r>
            <a:r>
              <a:rPr lang="en-US" dirty="0" smtClean="0">
                <a:effectLst/>
                <a:latin typeface="Arial" panose="020B0604020202020204" pitchFamily="34" charset="0"/>
                <a:ea typeface="Calibri" panose="020F0502020204030204" pitchFamily="34" charset="0"/>
                <a:cs typeface="Times New Roman" panose="02020603050405020304" pitchFamily="18" charset="0"/>
              </a:rPr>
              <a:t> (HG 188/2002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actualizat</a:t>
            </a:r>
            <a:r>
              <a:rPr lang="en-US" dirty="0" smtClean="0">
                <a:effectLst/>
                <a:latin typeface="Arial" panose="020B0604020202020204" pitchFamily="34" charset="0"/>
                <a:ea typeface="Calibri" panose="020F0502020204030204" pitchFamily="34" charset="0"/>
                <a:cs typeface="Times New Roman" panose="02020603050405020304" pitchFamily="18" charset="0"/>
              </a:rPr>
              <a:t> HG 352/2005)</a:t>
            </a:r>
            <a:r>
              <a:rPr lang="ro-RO"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Arial" panose="020B0604020202020204" pitchFamily="34" charset="0"/>
                <a:ea typeface="Calibri" panose="020F0502020204030204" pitchFamily="34" charset="0"/>
                <a:cs typeface="Times New Roman" panose="02020603050405020304" pitchFamily="18" charset="0"/>
              </a:rPr>
              <a:t>fiind</a:t>
            </a:r>
            <a:r>
              <a:rPr lang="en-US" dirty="0" smtClean="0">
                <a:effectLst/>
                <a:latin typeface="Arial" panose="020B0604020202020204" pitchFamily="34" charset="0"/>
                <a:ea typeface="Calibri" panose="020F0502020204030204" pitchFamily="34" charset="0"/>
                <a:cs typeface="Times New Roman" panose="02020603050405020304" pitchFamily="18" charset="0"/>
              </a:rPr>
              <a:t> </a:t>
            </a:r>
            <a:r>
              <a:rPr lang="ro-RO" dirty="0" smtClean="0">
                <a:effectLst/>
                <a:latin typeface="Arial" panose="020B0604020202020204" pitchFamily="34" charset="0"/>
                <a:ea typeface="Calibri" panose="020F0502020204030204" pitchFamily="34" charset="0"/>
                <a:cs typeface="Times New Roman" panose="02020603050405020304" pitchFamily="18" charset="0"/>
              </a:rPr>
              <a:t>însă necesare </a:t>
            </a:r>
            <a:r>
              <a:rPr lang="ro-RO" dirty="0">
                <a:effectLst/>
                <a:latin typeface="Arial" panose="020B0604020202020204" pitchFamily="34" charset="0"/>
                <a:ea typeface="Calibri" panose="020F0502020204030204" pitchFamily="34" charset="0"/>
                <a:cs typeface="Times New Roman" panose="02020603050405020304" pitchFamily="18" charset="0"/>
              </a:rPr>
              <a:t>în continuare etape de implementare pentru conformarea integrală la cerințele Directivei, inclusiv în ceea ce privește sistemele individuale de colectare și epurare adecvate a apelor uzate.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pic>
        <p:nvPicPr>
          <p:cNvPr id="2" name="Imagine 1">
            <a:extLst>
              <a:ext uri="{FF2B5EF4-FFF2-40B4-BE49-F238E27FC236}">
                <a16:creationId xmlns:a16="http://schemas.microsoft.com/office/drawing/2014/main" xmlns="" id="{44B1C8BA-0BB7-DE4E-CE7A-FBFE74DC6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3" name="Imagine 2">
            <a:extLst>
              <a:ext uri="{FF2B5EF4-FFF2-40B4-BE49-F238E27FC236}">
                <a16:creationId xmlns:a16="http://schemas.microsoft.com/office/drawing/2014/main" xmlns="" id="{147D9DCB-C455-3318-7149-C717977DA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233329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8B729DAF-D3D2-514C-EEA5-A71258995FEA}"/>
              </a:ext>
            </a:extLst>
          </p:cNvPr>
          <p:cNvSpPr txBox="1"/>
          <p:nvPr/>
        </p:nvSpPr>
        <p:spPr>
          <a:xfrm>
            <a:off x="838200" y="1428750"/>
            <a:ext cx="7696200" cy="2800767"/>
          </a:xfrm>
          <a:prstGeom prst="rect">
            <a:avLst/>
          </a:prstGeom>
          <a:noFill/>
        </p:spPr>
        <p:txBody>
          <a:bodyPr wrap="square" rtlCol="0">
            <a:spAutoFit/>
          </a:bodyPr>
          <a:lstStyle/>
          <a:p>
            <a:pPr algn="just"/>
            <a:r>
              <a:rPr lang="it-IT" sz="1800" dirty="0">
                <a:latin typeface="Arial" panose="020B0604020202020204" pitchFamily="34" charset="0"/>
                <a:ea typeface="Calibri" panose="020F0502020204030204" pitchFamily="34" charset="0"/>
                <a:cs typeface="Times New Roman" panose="02020603050405020304" pitchFamily="18" charset="0"/>
              </a:rPr>
              <a:t>          </a:t>
            </a:r>
            <a:r>
              <a:rPr lang="it-IT" sz="1800" dirty="0">
                <a:effectLst/>
                <a:latin typeface="Arial" panose="020B0604020202020204" pitchFamily="34" charset="0"/>
                <a:ea typeface="Calibri" panose="020F0502020204030204" pitchFamily="34" charset="0"/>
                <a:cs typeface="Times New Roman" panose="02020603050405020304" pitchFamily="18" charset="0"/>
              </a:rPr>
              <a:t>În sensul Directivei </a:t>
            </a:r>
            <a:r>
              <a:rPr lang="ro-RO" sz="1800" dirty="0">
                <a:effectLst/>
                <a:latin typeface="Arial" panose="020B0604020202020204" pitchFamily="34" charset="0"/>
                <a:ea typeface="Calibri" panose="020F0502020204030204" pitchFamily="34" charset="0"/>
              </a:rPr>
              <a:t>Consiliului </a:t>
            </a:r>
            <a:r>
              <a:rPr lang="ro-RO" sz="1800" dirty="0" smtClean="0">
                <a:effectLst/>
                <a:latin typeface="Arial" panose="020B0604020202020204" pitchFamily="34" charset="0"/>
                <a:ea typeface="Calibri" panose="020F0502020204030204" pitchFamily="34" charset="0"/>
              </a:rPr>
              <a:t>91/271/EEC</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privind</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epurarea</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apelor</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uzate</a:t>
            </a:r>
            <a:r>
              <a:rPr lang="en-US" sz="1800" dirty="0" smtClean="0">
                <a:effectLst/>
                <a:latin typeface="Arial" panose="020B0604020202020204" pitchFamily="34" charset="0"/>
                <a:ea typeface="Calibri" panose="020F0502020204030204" pitchFamily="34" charset="0"/>
              </a:rPr>
              <a:t> urbane a </a:t>
            </a:r>
            <a:r>
              <a:rPr lang="en-US" sz="1800" dirty="0" err="1" smtClean="0">
                <a:effectLst/>
                <a:latin typeface="Arial" panose="020B0604020202020204" pitchFamily="34" charset="0"/>
                <a:ea typeface="Calibri" panose="020F0502020204030204" pitchFamily="34" charset="0"/>
              </a:rPr>
              <a:t>carui</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obiective</a:t>
            </a:r>
            <a:r>
              <a:rPr lang="en-US" sz="1800" dirty="0" smtClean="0">
                <a:effectLst/>
                <a:latin typeface="Arial" panose="020B0604020202020204" pitchFamily="34" charset="0"/>
                <a:ea typeface="Calibri" panose="020F0502020204030204" pitchFamily="34" charset="0"/>
              </a:rPr>
              <a:t> se </a:t>
            </a:r>
            <a:r>
              <a:rPr lang="en-US" sz="1800" dirty="0" err="1" smtClean="0">
                <a:effectLst/>
                <a:latin typeface="Arial" panose="020B0604020202020204" pitchFamily="34" charset="0"/>
                <a:ea typeface="Calibri" panose="020F0502020204030204" pitchFamily="34" charset="0"/>
              </a:rPr>
              <a:t>refera</a:t>
            </a:r>
            <a:r>
              <a:rPr lang="en-US" sz="1800" dirty="0" smtClean="0">
                <a:effectLst/>
                <a:latin typeface="Arial" panose="020B0604020202020204" pitchFamily="34" charset="0"/>
                <a:ea typeface="Calibri" panose="020F0502020204030204" pitchFamily="34" charset="0"/>
              </a:rPr>
              <a:t> la </a:t>
            </a:r>
            <a:r>
              <a:rPr lang="en-US" sz="1800" dirty="0" err="1" smtClean="0">
                <a:effectLst/>
                <a:latin typeface="Arial" panose="020B0604020202020204" pitchFamily="34" charset="0"/>
                <a:ea typeface="Calibri" panose="020F0502020204030204" pitchFamily="34" charset="0"/>
              </a:rPr>
              <a:t>protectia</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mediului</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impotriva</a:t>
            </a:r>
            <a:r>
              <a:rPr lang="en-US" sz="1800" dirty="0" smtClean="0">
                <a:effectLst/>
                <a:latin typeface="Arial" panose="020B0604020202020204" pitchFamily="34" charset="0"/>
                <a:ea typeface="Calibri" panose="020F0502020204030204" pitchFamily="34" charset="0"/>
              </a:rPr>
              <a:t> </a:t>
            </a:r>
            <a:r>
              <a:rPr lang="en-US" sz="1800" dirty="0" err="1" smtClean="0">
                <a:effectLst/>
                <a:latin typeface="Arial" panose="020B0604020202020204" pitchFamily="34" charset="0"/>
                <a:ea typeface="Calibri" panose="020F0502020204030204" pitchFamily="34" charset="0"/>
              </a:rPr>
              <a:t>efectelor</a:t>
            </a:r>
            <a:r>
              <a:rPr lang="en-US" sz="1800" dirty="0" smtClean="0">
                <a:effectLst/>
                <a:latin typeface="Arial" panose="020B0604020202020204" pitchFamily="34" charset="0"/>
                <a:ea typeface="Calibri" panose="020F0502020204030204" pitchFamily="34" charset="0"/>
              </a:rPr>
              <a:t> negative ale </a:t>
            </a:r>
            <a:r>
              <a:rPr lang="en-US" sz="1800" dirty="0" err="1" smtClean="0">
                <a:effectLst/>
                <a:latin typeface="Arial" panose="020B0604020202020204" pitchFamily="34" charset="0"/>
                <a:ea typeface="Calibri" panose="020F0502020204030204" pitchFamily="34" charset="0"/>
              </a:rPr>
              <a:t>evacuarilor</a:t>
            </a:r>
            <a:r>
              <a:rPr lang="en-US" sz="1800" dirty="0" smtClean="0">
                <a:effectLst/>
                <a:latin typeface="Arial" panose="020B0604020202020204" pitchFamily="34" charset="0"/>
                <a:ea typeface="Calibri" panose="020F0502020204030204" pitchFamily="34" charset="0"/>
              </a:rPr>
              <a:t> de ape </a:t>
            </a:r>
            <a:r>
              <a:rPr lang="en-US" sz="1800" dirty="0" err="1" smtClean="0">
                <a:effectLst/>
                <a:latin typeface="Arial" panose="020B0604020202020204" pitchFamily="34" charset="0"/>
                <a:ea typeface="Calibri" panose="020F0502020204030204" pitchFamily="34" charset="0"/>
              </a:rPr>
              <a:t>uzate</a:t>
            </a:r>
            <a:r>
              <a:rPr lang="en-US" sz="1800" dirty="0" smtClean="0">
                <a:effectLst/>
                <a:latin typeface="Arial" panose="020B0604020202020204" pitchFamily="34" charset="0"/>
                <a:ea typeface="Calibri" panose="020F0502020204030204" pitchFamily="34" charset="0"/>
              </a:rPr>
              <a:t> urbane,</a:t>
            </a:r>
            <a:r>
              <a:rPr lang="it-IT" sz="1800" dirty="0" smtClean="0">
                <a:effectLst/>
                <a:latin typeface="Arial" panose="020B0604020202020204" pitchFamily="34" charset="0"/>
                <a:ea typeface="Calibri" panose="020F0502020204030204" pitchFamily="34" charset="0"/>
                <a:cs typeface="Times New Roman" panose="02020603050405020304" pitchFamily="18" charset="0"/>
              </a:rPr>
              <a:t> </a:t>
            </a:r>
            <a:r>
              <a:rPr lang="it-IT" sz="1800" dirty="0">
                <a:effectLst/>
                <a:latin typeface="Arial" panose="020B0604020202020204" pitchFamily="34" charset="0"/>
                <a:ea typeface="Calibri" panose="020F0502020204030204" pitchFamily="34" charset="0"/>
                <a:cs typeface="Times New Roman" panose="02020603050405020304" pitchFamily="18" charset="0"/>
              </a:rPr>
              <a:t>au fost identificate două tipuri de sisteme individuale adecvate (SIA) transpuse in HG 714/2022: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b="1" dirty="0">
              <a:effectLst/>
              <a:latin typeface="Arial" panose="020B0604020202020204" pitchFamily="34" charset="0"/>
              <a:ea typeface="Calibri" panose="020F0502020204030204" pitchFamily="34" charset="0"/>
              <a:cs typeface="Times New Roman" panose="02020603050405020304" pitchFamily="18" charset="0"/>
            </a:endParaRPr>
          </a:p>
          <a:p>
            <a:r>
              <a:rPr lang="it-IT" sz="1800" b="1" dirty="0">
                <a:latin typeface="Arial" panose="020B0604020202020204" pitchFamily="34" charset="0"/>
                <a:ea typeface="Calibri" panose="020F0502020204030204" pitchFamily="34" charset="0"/>
                <a:cs typeface="Times New Roman" panose="02020603050405020304" pitchFamily="18" charset="0"/>
              </a:rPr>
              <a:t>- </a:t>
            </a:r>
            <a:r>
              <a:rPr lang="it-IT" sz="1800" b="1" dirty="0">
                <a:effectLst/>
                <a:latin typeface="Arial" panose="020B0604020202020204" pitchFamily="34" charset="0"/>
                <a:ea typeface="Calibri" panose="020F0502020204030204" pitchFamily="34" charset="0"/>
                <a:cs typeface="Times New Roman" panose="02020603050405020304" pitchFamily="18" charset="0"/>
              </a:rPr>
              <a:t>Sisteme individuale adecvate de colectare a apelor uzate,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latin typeface="Arial" panose="020B0604020202020204" pitchFamily="34" charset="0"/>
                <a:ea typeface="Calibri" panose="020F0502020204030204" pitchFamily="34" charset="0"/>
              </a:rPr>
              <a:t>- </a:t>
            </a:r>
            <a:r>
              <a:rPr lang="ro-RO" sz="1800" b="1" dirty="0">
                <a:effectLst/>
                <a:latin typeface="Arial" panose="020B0604020202020204" pitchFamily="34" charset="0"/>
                <a:ea typeface="Calibri" panose="020F0502020204030204" pitchFamily="34" charset="0"/>
              </a:rPr>
              <a:t>Sisteme individuale de epurare adecvate a apelor uzate urbane</a:t>
            </a:r>
            <a:r>
              <a:rPr lang="en-GB" sz="1800" b="1" dirty="0">
                <a:effectLst/>
                <a:latin typeface="Arial" panose="020B0604020202020204" pitchFamily="34" charset="0"/>
                <a:ea typeface="Calibri" panose="020F0502020204030204" pitchFamily="34" charset="0"/>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b="1" dirty="0">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pic>
        <p:nvPicPr>
          <p:cNvPr id="2" name="Imagine 1">
            <a:extLst>
              <a:ext uri="{FF2B5EF4-FFF2-40B4-BE49-F238E27FC236}">
                <a16:creationId xmlns:a16="http://schemas.microsoft.com/office/drawing/2014/main" xmlns="" id="{51055EA3-FB49-9695-4DBB-724C1D3F1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3" name="Imagine 2">
            <a:extLst>
              <a:ext uri="{FF2B5EF4-FFF2-40B4-BE49-F238E27FC236}">
                <a16:creationId xmlns:a16="http://schemas.microsoft.com/office/drawing/2014/main" xmlns="" id="{3D4F61A5-74C0-C93B-BB32-2E1E148A2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185056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10271CAD-539F-AB1D-2354-2E9D678A0E39}"/>
              </a:ext>
            </a:extLst>
          </p:cNvPr>
          <p:cNvSpPr txBox="1"/>
          <p:nvPr/>
        </p:nvSpPr>
        <p:spPr>
          <a:xfrm>
            <a:off x="886408" y="1090820"/>
            <a:ext cx="7162800" cy="3665619"/>
          </a:xfrm>
          <a:prstGeom prst="rect">
            <a:avLst/>
          </a:prstGeom>
          <a:noFill/>
        </p:spPr>
        <p:txBody>
          <a:bodyPr wrap="square" rtlCol="0">
            <a:spAutoFit/>
          </a:bodyPr>
          <a:lstStyle/>
          <a:p>
            <a:pPr marL="457200" lvl="1" algn="ctr">
              <a:lnSpc>
                <a:spcPct val="115000"/>
              </a:lnSpc>
              <a:spcBef>
                <a:spcPts val="600"/>
              </a:spcBef>
              <a:spcAft>
                <a:spcPts val="600"/>
              </a:spcAft>
              <a:tabLst>
                <a:tab pos="1951355" algn="ctr"/>
                <a:tab pos="5486400" algn="r"/>
              </a:tabLst>
            </a:pPr>
            <a:r>
              <a:rPr lang="it-IT" b="1" u="sng" dirty="0">
                <a:effectLst/>
                <a:latin typeface="+mn-lt"/>
                <a:ea typeface="Calibri" panose="020F0502020204030204" pitchFamily="34" charset="0"/>
                <a:cs typeface="Times New Roman" panose="02020603050405020304" pitchFamily="18" charset="0"/>
              </a:rPr>
              <a:t>Sisteme individuale adecvate de colectare a apelor uzate </a:t>
            </a:r>
            <a:endParaRPr lang="en-GB" u="sng" dirty="0">
              <a:effectLst/>
              <a:latin typeface="+mn-lt"/>
              <a:ea typeface="Calibri" panose="020F0502020204030204" pitchFamily="34" charset="0"/>
              <a:cs typeface="Times New Roman" panose="02020603050405020304" pitchFamily="18" charset="0"/>
            </a:endParaRPr>
          </a:p>
          <a:p>
            <a:pPr indent="457200" algn="just">
              <a:lnSpc>
                <a:spcPct val="115000"/>
              </a:lnSpc>
              <a:spcBef>
                <a:spcPts val="600"/>
              </a:spcBef>
              <a:spcAft>
                <a:spcPts val="600"/>
              </a:spcAft>
              <a:tabLst>
                <a:tab pos="1951355" algn="ctr"/>
                <a:tab pos="5486400" algn="r"/>
              </a:tabLst>
            </a:pPr>
            <a:r>
              <a:rPr lang="it-IT" dirty="0">
                <a:effectLst/>
                <a:latin typeface="+mn-lt"/>
                <a:ea typeface="Calibri" panose="020F0502020204030204" pitchFamily="34" charset="0"/>
                <a:cs typeface="Times New Roman" panose="02020603050405020304" pitchFamily="18" charset="0"/>
              </a:rPr>
              <a:t>Art. 3.1 al Directivei 91/271/CEE privind epurarea apelor uzate urbane mentionează ca </a:t>
            </a:r>
            <a:r>
              <a:rPr lang="it-IT" b="1" i="1" dirty="0">
                <a:effectLst/>
                <a:latin typeface="+mn-lt"/>
                <a:ea typeface="Calibri" panose="020F0502020204030204" pitchFamily="34" charset="0"/>
                <a:cs typeface="Times New Roman" panose="02020603050405020304" pitchFamily="18" charset="0"/>
              </a:rPr>
              <a:t>“Atunci când instalarea unui sistem de colectare a apelor uzate nu se justifică, fie pentru că nu produce beneficii pentru mediu, fie pentru că necesită costuri ridicate, se utilizează sisteme individuale sau alte sisteme adecvate care să asigure același nivel de protecție al mediului”.  </a:t>
            </a:r>
            <a:endParaRPr lang="en-GB" dirty="0">
              <a:effectLst/>
              <a:latin typeface="+mn-lt"/>
              <a:ea typeface="Calibri" panose="020F0502020204030204" pitchFamily="34" charset="0"/>
              <a:cs typeface="Times New Roman" panose="02020603050405020304" pitchFamily="18" charset="0"/>
            </a:endParaRPr>
          </a:p>
          <a:p>
            <a:pPr indent="457200" algn="just">
              <a:lnSpc>
                <a:spcPct val="115000"/>
              </a:lnSpc>
              <a:spcBef>
                <a:spcPts val="600"/>
              </a:spcBef>
              <a:spcAft>
                <a:spcPts val="600"/>
              </a:spcAft>
              <a:tabLst>
                <a:tab pos="1951355" algn="ctr"/>
                <a:tab pos="5486400" algn="r"/>
              </a:tabLst>
            </a:pPr>
            <a:r>
              <a:rPr lang="it-IT" dirty="0">
                <a:effectLst/>
                <a:latin typeface="+mn-lt"/>
                <a:ea typeface="Calibri" panose="020F0502020204030204" pitchFamily="34" charset="0"/>
                <a:cs typeface="Times New Roman" panose="02020603050405020304" pitchFamily="18" charset="0"/>
              </a:rPr>
              <a:t>Astfel, </a:t>
            </a:r>
            <a:r>
              <a:rPr lang="it-IT" b="1" dirty="0">
                <a:effectLst/>
                <a:latin typeface="+mn-lt"/>
                <a:ea typeface="Calibri" panose="020F0502020204030204" pitchFamily="34" charset="0"/>
                <a:cs typeface="Times New Roman" panose="02020603050405020304" pitchFamily="18" charset="0"/>
              </a:rPr>
              <a:t>sistemele individuale adecvate de colectare</a:t>
            </a:r>
            <a:r>
              <a:rPr lang="it-IT" dirty="0">
                <a:effectLst/>
                <a:latin typeface="+mn-lt"/>
                <a:ea typeface="Calibri" panose="020F0502020204030204" pitchFamily="34" charset="0"/>
                <a:cs typeface="Times New Roman" panose="02020603050405020304" pitchFamily="18" charset="0"/>
              </a:rPr>
              <a:t> a apelor uzate recomandate de ghidurile Comisiei Europeane sunt în principal bazine de colectare sau alte tipuri de containere, care sunt impermeabile, iar apele uzate sunt colectate prin vidanjare si transportate în mod regulat la o rețea de canalizare sau o statie de epurare. În acest sens, în România sunt acceptate doar bazinele etanș vidanjabile și nu fosele septice cu scurgere subterană sau gropile și puțurile absorbante.  </a:t>
            </a:r>
            <a:endParaRPr lang="en-GB" dirty="0">
              <a:effectLst/>
              <a:latin typeface="+mn-lt"/>
              <a:ea typeface="Calibri" panose="020F0502020204030204" pitchFamily="34" charset="0"/>
              <a:cs typeface="Times New Roman" panose="02020603050405020304" pitchFamily="18" charset="0"/>
            </a:endParaRPr>
          </a:p>
          <a:p>
            <a:endParaRPr lang="en-GB" sz="1200" dirty="0"/>
          </a:p>
        </p:txBody>
      </p:sp>
      <p:pic>
        <p:nvPicPr>
          <p:cNvPr id="2" name="Imagine 1">
            <a:extLst>
              <a:ext uri="{FF2B5EF4-FFF2-40B4-BE49-F238E27FC236}">
                <a16:creationId xmlns:a16="http://schemas.microsoft.com/office/drawing/2014/main" xmlns="" id="{FC9DCB41-50A3-AE7C-A5E7-B898FFCFC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3" name="Imagine 2">
            <a:extLst>
              <a:ext uri="{FF2B5EF4-FFF2-40B4-BE49-F238E27FC236}">
                <a16:creationId xmlns:a16="http://schemas.microsoft.com/office/drawing/2014/main" xmlns="" id="{E8276131-A965-BA9E-4369-D619EDEC9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41467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10271CAD-539F-AB1D-2354-2E9D678A0E39}"/>
              </a:ext>
            </a:extLst>
          </p:cNvPr>
          <p:cNvSpPr txBox="1"/>
          <p:nvPr/>
        </p:nvSpPr>
        <p:spPr>
          <a:xfrm>
            <a:off x="609600" y="945750"/>
            <a:ext cx="8001000" cy="3939540"/>
          </a:xfrm>
          <a:prstGeom prst="rect">
            <a:avLst/>
          </a:prstGeom>
          <a:noFill/>
        </p:spPr>
        <p:txBody>
          <a:bodyPr wrap="square" rtlCol="0">
            <a:spAutoFit/>
          </a:bodyPr>
          <a:lstStyle/>
          <a:p>
            <a:r>
              <a:rPr lang="ro-RO" dirty="0"/>
              <a:t>În contextul aspectelor legislative prezentate, precum și a prevederilor Hotărârii de Guvern nr. 714/2022, </a:t>
            </a:r>
            <a:r>
              <a:rPr lang="ro-RO" b="1" dirty="0"/>
              <a:t>termenul de „adecvat” implică faptul că sistemele individuale de colectare sunt conforme cu cerințele următoare</a:t>
            </a:r>
            <a:r>
              <a:rPr lang="ro-RO" dirty="0"/>
              <a:t>:</a:t>
            </a:r>
            <a:endParaRPr lang="en-US" dirty="0"/>
          </a:p>
          <a:p>
            <a:pPr marL="285750" indent="-285750">
              <a:buFont typeface="Arial" panose="020B0604020202020204" pitchFamily="34" charset="0"/>
              <a:buChar char="•"/>
            </a:pPr>
            <a:r>
              <a:rPr lang="ro-RO" b="1" i="1" dirty="0" smtClean="0"/>
              <a:t>tehnice</a:t>
            </a:r>
            <a:r>
              <a:rPr lang="ro-RO" b="1" i="1" dirty="0"/>
              <a:t>:  </a:t>
            </a:r>
            <a:r>
              <a:rPr lang="ro-RO" dirty="0"/>
              <a:t>să fie instalații de tip bazine vidanjabile etanșe pentru stocarea apelor uzate. Bazinele etanşe vidanjabile sunt construcţii subterane de diferite dimensiuni, realizate din beton armat sau poliester armat cu fibră de sticlă sau alte tipuri de materiale. Acestea sunt prevăzute cu un orificiu prin care se permite accesul echipamentelor de pe maşinile specializate să golească și să curețe  bazinele. </a:t>
            </a:r>
            <a:endParaRPr lang="en-US" dirty="0" smtClean="0"/>
          </a:p>
          <a:p>
            <a:pPr marL="285750" indent="-285750">
              <a:buFont typeface="Arial" panose="020B0604020202020204" pitchFamily="34" charset="0"/>
              <a:buChar char="•"/>
            </a:pPr>
            <a:r>
              <a:rPr lang="ro-RO" b="1" i="1" dirty="0" smtClean="0"/>
              <a:t>de </a:t>
            </a:r>
            <a:r>
              <a:rPr lang="ro-RO" b="1" i="1" dirty="0"/>
              <a:t>mediu: </a:t>
            </a:r>
            <a:r>
              <a:rPr lang="ro-RO" dirty="0"/>
              <a:t>să asigure același nivel de protecție a mediului ca și rețeaua centralizată de canalizare, respectiv apele uzate să fie pompate și transportate cu vidanje la o rețea de canalizare sau la o stație de epurare;  </a:t>
            </a:r>
            <a:endParaRPr lang="en-US" dirty="0"/>
          </a:p>
          <a:p>
            <a:pPr marL="285750" indent="-285750">
              <a:buFont typeface="Arial" panose="020B0604020202020204" pitchFamily="34" charset="0"/>
              <a:buChar char="•"/>
            </a:pPr>
            <a:r>
              <a:rPr lang="en-US" b="1" i="1" dirty="0" smtClean="0"/>
              <a:t>d</a:t>
            </a:r>
            <a:r>
              <a:rPr lang="ro-RO" b="1" i="1" dirty="0" smtClean="0"/>
              <a:t>e </a:t>
            </a:r>
            <a:r>
              <a:rPr lang="ro-RO" b="1" i="1" dirty="0"/>
              <a:t>reglementare: </a:t>
            </a:r>
            <a:r>
              <a:rPr lang="ro-RO" dirty="0"/>
              <a:t>să existe un contract oficial pentru vidanjarea apelor uzate realizat între proprietarul sistemului individual de colectare a apelor uzate și un furnizor de servicii, precum și un contract semnat între furnizorul de servicii de vidanjare și operatorul de servicii de apă uzată </a:t>
            </a:r>
            <a:r>
              <a:rPr lang="ro-RO" dirty="0" smtClean="0"/>
              <a:t>unde </a:t>
            </a:r>
            <a:r>
              <a:rPr lang="ro-RO" dirty="0"/>
              <a:t>se descarcă apele uzate vidanjate. Vidanjarea și transportul apelor uzate colectate de la sistemele individuale de colectare se asigură atât prin serviciul de utilități publice, cât și de cel privat, pe bază de contract.</a:t>
            </a:r>
            <a:endParaRPr lang="it-IT" dirty="0" smtClean="0">
              <a:effectLst/>
              <a:latin typeface="+mn-lt"/>
              <a:ea typeface="Calibri" panose="020F0502020204030204" pitchFamily="34" charset="0"/>
              <a:cs typeface="Times New Roman" panose="02020603050405020304" pitchFamily="18" charset="0"/>
            </a:endParaRPr>
          </a:p>
          <a:p>
            <a:endParaRPr lang="en-GB" sz="1200" dirty="0"/>
          </a:p>
        </p:txBody>
      </p:sp>
      <p:pic>
        <p:nvPicPr>
          <p:cNvPr id="2" name="Imagine 1">
            <a:extLst>
              <a:ext uri="{FF2B5EF4-FFF2-40B4-BE49-F238E27FC236}">
                <a16:creationId xmlns:a16="http://schemas.microsoft.com/office/drawing/2014/main" xmlns="" id="{FC9DCB41-50A3-AE7C-A5E7-B898FFCFC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3" name="Imagine 2">
            <a:extLst>
              <a:ext uri="{FF2B5EF4-FFF2-40B4-BE49-F238E27FC236}">
                <a16:creationId xmlns:a16="http://schemas.microsoft.com/office/drawing/2014/main" xmlns="" id="{E8276131-A965-BA9E-4369-D619EDEC9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226420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B81393CB-55C4-B6B1-212E-6E07C99016C0}"/>
              </a:ext>
            </a:extLst>
          </p:cNvPr>
          <p:cNvSpPr txBox="1"/>
          <p:nvPr/>
        </p:nvSpPr>
        <p:spPr>
          <a:xfrm>
            <a:off x="761998" y="1358741"/>
            <a:ext cx="7620000" cy="2396041"/>
          </a:xfrm>
          <a:prstGeom prst="rect">
            <a:avLst/>
          </a:prstGeom>
          <a:noFill/>
        </p:spPr>
        <p:txBody>
          <a:bodyPr wrap="square" rtlCol="0">
            <a:spAutoFit/>
          </a:bodyPr>
          <a:lstStyle/>
          <a:p>
            <a:pPr algn="ctr">
              <a:lnSpc>
                <a:spcPct val="115000"/>
              </a:lnSpc>
              <a:spcBef>
                <a:spcPts val="600"/>
              </a:spcBef>
              <a:spcAft>
                <a:spcPts val="600"/>
              </a:spcAft>
            </a:pPr>
            <a:r>
              <a:rPr lang="ro-RO" b="1" u="sng" dirty="0" smtClean="0">
                <a:effectLst/>
                <a:latin typeface="Arial" panose="020B0604020202020204" pitchFamily="34" charset="0"/>
                <a:ea typeface="Calibri" panose="020F0502020204030204" pitchFamily="34" charset="0"/>
                <a:cs typeface="Times New Roman" panose="02020603050405020304" pitchFamily="18" charset="0"/>
              </a:rPr>
              <a:t>Sisteme </a:t>
            </a:r>
            <a:r>
              <a:rPr lang="ro-RO" b="1" u="sng" dirty="0">
                <a:effectLst/>
                <a:latin typeface="Arial" panose="020B0604020202020204" pitchFamily="34" charset="0"/>
                <a:ea typeface="Calibri" panose="020F0502020204030204" pitchFamily="34" charset="0"/>
                <a:cs typeface="Times New Roman" panose="02020603050405020304" pitchFamily="18" charset="0"/>
              </a:rPr>
              <a:t>individuale de epurare adecvate a apelor uzate urbane</a:t>
            </a:r>
            <a:endParaRPr lang="en-GB"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ro-RO" dirty="0">
                <a:effectLst/>
                <a:latin typeface="Arial" panose="020B0604020202020204" pitchFamily="34" charset="0"/>
                <a:ea typeface="Calibri" panose="020F0502020204030204" pitchFamily="34" charset="0"/>
                <a:cs typeface="Times New Roman" panose="02020603050405020304" pitchFamily="18" charset="0"/>
              </a:rPr>
              <a:t>Conform cerințelor Directivei, epurarea apelor uzate se poate realiza și în sisteme individuale adecvate de epurare, cu următoarea condiție: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ro-RO" b="1" i="1" dirty="0">
                <a:effectLst/>
                <a:latin typeface="Arial" panose="020B0604020202020204" pitchFamily="34" charset="0"/>
                <a:ea typeface="Calibri" panose="020F0502020204030204" pitchFamily="34" charset="0"/>
                <a:cs typeface="Times New Roman" panose="02020603050405020304" pitchFamily="18" charset="0"/>
              </a:rPr>
              <a:t>“Art. 2(9) epurarea  </a:t>
            </a:r>
            <a:r>
              <a:rPr lang="ro-RO" b="1" i="1" dirty="0" err="1">
                <a:effectLst/>
                <a:latin typeface="Arial" panose="020B0604020202020204" pitchFamily="34" charset="0"/>
                <a:ea typeface="Calibri" panose="020F0502020204030204" pitchFamily="34" charset="0"/>
                <a:cs typeface="Times New Roman" panose="02020603050405020304" pitchFamily="18" charset="0"/>
              </a:rPr>
              <a:t>corespunzatoare</a:t>
            </a:r>
            <a:r>
              <a:rPr lang="ro-RO" b="1" i="1" dirty="0">
                <a:effectLst/>
                <a:latin typeface="Arial" panose="020B0604020202020204" pitchFamily="34" charset="0"/>
                <a:ea typeface="Calibri" panose="020F0502020204030204" pitchFamily="34" charset="0"/>
                <a:cs typeface="Times New Roman" panose="02020603050405020304" pitchFamily="18" charset="0"/>
              </a:rPr>
              <a:t> </a:t>
            </a:r>
            <a:r>
              <a:rPr lang="ro-RO" b="1" i="1" dirty="0" err="1">
                <a:effectLst/>
                <a:latin typeface="Arial" panose="020B0604020202020204" pitchFamily="34" charset="0"/>
                <a:ea typeface="Calibri" panose="020F0502020204030204" pitchFamily="34" charset="0"/>
                <a:cs typeface="Times New Roman" panose="02020603050405020304" pitchFamily="18" charset="0"/>
              </a:rPr>
              <a:t>reprezinta</a:t>
            </a:r>
            <a:r>
              <a:rPr lang="ro-RO" b="1" i="1" dirty="0">
                <a:effectLst/>
                <a:latin typeface="Arial" panose="020B0604020202020204" pitchFamily="34" charset="0"/>
                <a:ea typeface="Calibri" panose="020F0502020204030204" pitchFamily="34" charset="0"/>
                <a:cs typeface="Times New Roman" panose="02020603050405020304" pitchFamily="18" charset="0"/>
              </a:rPr>
              <a:t> epurarea apelor uzate urbane printr-un procedeu și/sau sistem de evacuare care permit ca apele receptoare de ape uzate să respecte obiectivele de calitate relevante și îndeplinirea </a:t>
            </a:r>
            <a:r>
              <a:rPr lang="ro-RO" b="1" i="1" dirty="0" err="1">
                <a:effectLst/>
                <a:latin typeface="Arial" panose="020B0604020202020204" pitchFamily="34" charset="0"/>
                <a:ea typeface="Calibri" panose="020F0502020204030204" pitchFamily="34" charset="0"/>
                <a:cs typeface="Times New Roman" panose="02020603050405020304" pitchFamily="18" charset="0"/>
              </a:rPr>
              <a:t>dispoziților</a:t>
            </a:r>
            <a:r>
              <a:rPr lang="ro-RO" b="1" i="1" dirty="0">
                <a:effectLst/>
                <a:latin typeface="Arial" panose="020B0604020202020204" pitchFamily="34" charset="0"/>
                <a:ea typeface="Calibri" panose="020F0502020204030204" pitchFamily="34" charset="0"/>
                <a:cs typeface="Times New Roman" panose="02020603050405020304" pitchFamily="18" charset="0"/>
              </a:rPr>
              <a:t> prezentei directive și ale altor directive comunitare”.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pic>
        <p:nvPicPr>
          <p:cNvPr id="2" name="Imagine 1">
            <a:extLst>
              <a:ext uri="{FF2B5EF4-FFF2-40B4-BE49-F238E27FC236}">
                <a16:creationId xmlns:a16="http://schemas.microsoft.com/office/drawing/2014/main" xmlns="" id="{1B53168D-E418-5334-749B-9C4CC3CF4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3" name="Imagine 2">
            <a:extLst>
              <a:ext uri="{FF2B5EF4-FFF2-40B4-BE49-F238E27FC236}">
                <a16:creationId xmlns:a16="http://schemas.microsoft.com/office/drawing/2014/main" xmlns="" id="{A09718FA-F256-D939-40D2-EDD7089DA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22426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xmlns="" id="{83566B1F-DDCC-0600-49F0-9E8929A24086}"/>
              </a:ext>
            </a:extLst>
          </p:cNvPr>
          <p:cNvSpPr txBox="1"/>
          <p:nvPr/>
        </p:nvSpPr>
        <p:spPr>
          <a:xfrm>
            <a:off x="1981200" y="1218193"/>
            <a:ext cx="4419600" cy="340093"/>
          </a:xfrm>
          <a:prstGeom prst="rect">
            <a:avLst/>
          </a:prstGeom>
          <a:noFill/>
        </p:spPr>
        <p:txBody>
          <a:bodyPr wrap="square" rtlCol="0">
            <a:spAutoFit/>
          </a:bodyPr>
          <a:lstStyle/>
          <a:p>
            <a:pPr lvl="0" algn="just">
              <a:lnSpc>
                <a:spcPct val="115000"/>
              </a:lnSpc>
              <a:spcAft>
                <a:spcPts val="600"/>
              </a:spcAft>
            </a:pPr>
            <a:r>
              <a:rPr lang="ro-RO" b="1" dirty="0">
                <a:effectLst/>
                <a:latin typeface="Arial" panose="020B0604020202020204" pitchFamily="34" charset="0"/>
                <a:ea typeface="Calibri" panose="020F0502020204030204" pitchFamily="34" charset="0"/>
                <a:cs typeface="Times New Roman" panose="02020603050405020304" pitchFamily="18" charset="0"/>
              </a:rPr>
              <a:t>2. Înregistrarea sistemelor individuale adecvate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xmlns="" id="{65F69A1B-B9BF-859C-12D6-F71890FC1868}"/>
              </a:ext>
            </a:extLst>
          </p:cNvPr>
          <p:cNvSpPr txBox="1"/>
          <p:nvPr/>
        </p:nvSpPr>
        <p:spPr>
          <a:xfrm>
            <a:off x="685796" y="1690602"/>
            <a:ext cx="7772400" cy="2088713"/>
          </a:xfrm>
          <a:prstGeom prst="rect">
            <a:avLst/>
          </a:prstGeom>
          <a:noFill/>
        </p:spPr>
        <p:txBody>
          <a:bodyPr wrap="square" rtlCol="0">
            <a:spAutoFit/>
          </a:bodyPr>
          <a:lstStyle/>
          <a:p>
            <a:pPr algn="just">
              <a:lnSpc>
                <a:spcPct val="115000"/>
              </a:lnSpc>
              <a:spcAft>
                <a:spcPts val="600"/>
              </a:spcAft>
            </a:pPr>
            <a:r>
              <a:rPr lang="en-GB" sz="1600" b="1" dirty="0">
                <a:effectLst/>
                <a:latin typeface="+mn-lt"/>
                <a:ea typeface="Calibri" panose="020F0502020204030204" pitchFamily="34" charset="0"/>
                <a:cs typeface="Times New Roman" panose="02020603050405020304" pitchFamily="18" charset="0"/>
              </a:rPr>
              <a:t>          </a:t>
            </a:r>
            <a:r>
              <a:rPr lang="ro-RO" b="1" dirty="0">
                <a:effectLst/>
                <a:latin typeface="+mn-lt"/>
                <a:ea typeface="Calibri" panose="020F0502020204030204" pitchFamily="34" charset="0"/>
                <a:cs typeface="Times New Roman" panose="02020603050405020304" pitchFamily="18" charset="0"/>
              </a:rPr>
              <a:t>Noua legislație vine să realizeze evidența sistemelor individuale adecvate, ca bază în luarea deciziilor de finanțare pentru îndeplinirea condițiilor legale</a:t>
            </a:r>
            <a:r>
              <a:rPr lang="ro-RO" dirty="0">
                <a:effectLst/>
                <a:latin typeface="+mn-lt"/>
                <a:ea typeface="Calibri" panose="020F0502020204030204" pitchFamily="34" charset="0"/>
                <a:cs typeface="Times New Roman" panose="02020603050405020304" pitchFamily="18" charset="0"/>
              </a:rPr>
              <a:t> și pentru evaluarea dimensiunii poluării mediului cu aceste sisteme, în special a resurselor de apă . Sistemele individuale care nu îndeplinesc cerințele legale constituie în acest moment surse de poluare difuză a resurselor de apă și a solului. De aceea, prin intermediul noii legislații se creează </a:t>
            </a:r>
            <a:r>
              <a:rPr lang="ro-RO" dirty="0" err="1">
                <a:effectLst/>
                <a:latin typeface="+mn-lt"/>
                <a:ea typeface="Calibri" panose="020F0502020204030204" pitchFamily="34" charset="0"/>
                <a:cs typeface="Times New Roman" panose="02020603050405020304" pitchFamily="18" charset="0"/>
              </a:rPr>
              <a:t>premizele</a:t>
            </a:r>
            <a:r>
              <a:rPr lang="ro-RO" dirty="0">
                <a:effectLst/>
                <a:latin typeface="+mn-lt"/>
                <a:ea typeface="Calibri" panose="020F0502020204030204" pitchFamily="34" charset="0"/>
                <a:cs typeface="Times New Roman" panose="02020603050405020304" pitchFamily="18" charset="0"/>
              </a:rPr>
              <a:t> pentru identificarea surselor de poluare difuze și pentru sectorul de apă-canal. Această strategie va include și un plan de acțiune pentru reducerea poluării de la sistemele individuale neconforme, precum și soluții și măsuri necesare.</a:t>
            </a:r>
            <a:endParaRPr lang="en-GB" dirty="0">
              <a:effectLst/>
              <a:latin typeface="+mn-lt"/>
              <a:ea typeface="Calibri" panose="020F0502020204030204" pitchFamily="34" charset="0"/>
              <a:cs typeface="Times New Roman" panose="02020603050405020304" pitchFamily="18" charset="0"/>
            </a:endParaRPr>
          </a:p>
        </p:txBody>
      </p:sp>
      <p:pic>
        <p:nvPicPr>
          <p:cNvPr id="2" name="Imagine 1">
            <a:extLst>
              <a:ext uri="{FF2B5EF4-FFF2-40B4-BE49-F238E27FC236}">
                <a16:creationId xmlns:a16="http://schemas.microsoft.com/office/drawing/2014/main" xmlns="" id="{7AA726FC-B67C-4D6C-D7BE-58451937C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6" y="153132"/>
            <a:ext cx="7294981" cy="773568"/>
          </a:xfrm>
          <a:prstGeom prst="rect">
            <a:avLst/>
          </a:prstGeom>
        </p:spPr>
      </p:pic>
      <p:pic>
        <p:nvPicPr>
          <p:cNvPr id="3" name="Imagine 2">
            <a:extLst>
              <a:ext uri="{FF2B5EF4-FFF2-40B4-BE49-F238E27FC236}">
                <a16:creationId xmlns:a16="http://schemas.microsoft.com/office/drawing/2014/main" xmlns="" id="{FD3119D4-6F08-D092-E0F7-C9BC64C7F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79677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xmlns="" id="{35D24586-031A-E627-0910-D20E3751D2DB}"/>
              </a:ext>
            </a:extLst>
          </p:cNvPr>
          <p:cNvSpPr txBox="1"/>
          <p:nvPr/>
        </p:nvSpPr>
        <p:spPr>
          <a:xfrm>
            <a:off x="228598" y="1584673"/>
            <a:ext cx="8686800" cy="2878673"/>
          </a:xfrm>
          <a:prstGeom prst="rect">
            <a:avLst/>
          </a:prstGeom>
          <a:noFill/>
        </p:spPr>
        <p:txBody>
          <a:bodyPr wrap="square" rtlCol="0">
            <a:spAutoFit/>
          </a:bodyPr>
          <a:lstStyle/>
          <a:p>
            <a:pPr indent="457200" algn="just">
              <a:lnSpc>
                <a:spcPct val="115000"/>
              </a:lnSpc>
              <a:spcBef>
                <a:spcPts val="300"/>
              </a:spcBef>
              <a:spcAft>
                <a:spcPts val="300"/>
              </a:spcAft>
            </a:pPr>
            <a:r>
              <a:rPr lang="ro-RO" dirty="0">
                <a:effectLst/>
                <a:latin typeface="Arial" panose="020B0604020202020204" pitchFamily="34" charset="0"/>
                <a:ea typeface="Calibri" panose="020F0502020204030204" pitchFamily="34" charset="0"/>
                <a:cs typeface="Times New Roman" panose="02020603050405020304" pitchFamily="18" charset="0"/>
              </a:rPr>
              <a:t>Ca un sistem individual să fie corespunzător, în HG nr. 714/2002 se precizează că acestea trebuie să fie instalații standardizate (art. 7, alin. 2).  Astfel, tipul de sisteme individuale adecvate existente în localități, respectiv bazinele </a:t>
            </a:r>
            <a:r>
              <a:rPr lang="ro-RO" dirty="0" err="1">
                <a:effectLst/>
                <a:latin typeface="Arial" panose="020B0604020202020204" pitchFamily="34" charset="0"/>
                <a:ea typeface="Calibri" panose="020F0502020204030204" pitchFamily="34" charset="0"/>
                <a:cs typeface="Times New Roman" panose="02020603050405020304" pitchFamily="18" charset="0"/>
              </a:rPr>
              <a:t>vidanjabile</a:t>
            </a:r>
            <a:r>
              <a:rPr lang="ro-RO" dirty="0">
                <a:effectLst/>
                <a:latin typeface="Arial" panose="020B0604020202020204" pitchFamily="34" charset="0"/>
                <a:ea typeface="Calibri" panose="020F0502020204030204" pitchFamily="34" charset="0"/>
                <a:cs typeface="Times New Roman" panose="02020603050405020304" pitchFamily="18" charset="0"/>
              </a:rPr>
              <a:t> (și nu latrinele, gropile absorbante care nu pot fi considerate sisteme), trebuie inventariate într-un registru de evidență a sistemelor individuale adecvate dintr-o unitate administrativ-teritorială (art. 10-11 ale HG nr. 714/2022).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15000"/>
              </a:lnSpc>
              <a:spcBef>
                <a:spcPts val="300"/>
              </a:spcBef>
              <a:spcAft>
                <a:spcPts val="300"/>
              </a:spcAft>
            </a:pPr>
            <a:r>
              <a:rPr lang="ro-RO" dirty="0">
                <a:effectLst/>
                <a:latin typeface="Arial" panose="020B0604020202020204" pitchFamily="34" charset="0"/>
                <a:ea typeface="Calibri" panose="020F0502020204030204" pitchFamily="34" charset="0"/>
              </a:rPr>
              <a:t>Conform hotărârii, se vor utiliza </a:t>
            </a:r>
            <a:r>
              <a:rPr lang="ro-RO" b="1" dirty="0">
                <a:effectLst/>
                <a:latin typeface="Arial" panose="020B0604020202020204" pitchFamily="34" charset="0"/>
                <a:ea typeface="Calibri" panose="020F0502020204030204" pitchFamily="34" charset="0"/>
              </a:rPr>
              <a:t>registre de </a:t>
            </a:r>
            <a:r>
              <a:rPr lang="ro-RO" b="1" dirty="0" err="1">
                <a:effectLst/>
                <a:latin typeface="Arial" panose="020B0604020202020204" pitchFamily="34" charset="0"/>
                <a:ea typeface="Calibri" panose="020F0502020204030204" pitchFamily="34" charset="0"/>
              </a:rPr>
              <a:t>evidenţă</a:t>
            </a:r>
            <a:r>
              <a:rPr lang="ro-RO" b="1" dirty="0">
                <a:effectLst/>
                <a:latin typeface="Arial" panose="020B0604020202020204" pitchFamily="34" charset="0"/>
                <a:ea typeface="Calibri" panose="020F0502020204030204" pitchFamily="34" charset="0"/>
              </a:rPr>
              <a:t> a sistemelor individuale adecvate</a:t>
            </a:r>
            <a:r>
              <a:rPr lang="ro-RO" dirty="0">
                <a:effectLst/>
                <a:latin typeface="Arial" panose="020B0604020202020204" pitchFamily="34" charset="0"/>
                <a:ea typeface="Calibri" panose="020F0502020204030204" pitchFamily="34" charset="0"/>
              </a:rPr>
              <a:t> </a:t>
            </a:r>
            <a:r>
              <a:rPr lang="ro-RO" b="1" dirty="0">
                <a:effectLst/>
                <a:latin typeface="Arial" panose="020B0604020202020204" pitchFamily="34" charset="0"/>
                <a:ea typeface="Calibri" panose="020F0502020204030204" pitchFamily="34" charset="0"/>
              </a:rPr>
              <a:t>dintr-o unitate administrativ-teritorială </a:t>
            </a:r>
            <a:r>
              <a:rPr lang="ro-RO" dirty="0">
                <a:effectLst/>
                <a:latin typeface="Arial" panose="020B0604020202020204" pitchFamily="34" charset="0"/>
                <a:ea typeface="Calibri" panose="020F0502020204030204" pitchFamily="34" charset="0"/>
              </a:rPr>
              <a:t>care  vor fi nominale pentru persoane fizice și juridice. Acestea vor fi centralizate de primării și puse la dispoziția autorităților de gospodărire a apelor, care le va utiliza în raportările către Comisia Europeană. Se precizează că în registru este inclusă declararea existenței unui contract de vidanjare între persoana fizică/juridică și prestatorul de servicii de vidanjare, ca modalitate de a identifica dacă se asigură legal protecția mediului și a sănătății umane.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3">
            <a:extLst>
              <a:ext uri="{FF2B5EF4-FFF2-40B4-BE49-F238E27FC236}">
                <a16:creationId xmlns:a16="http://schemas.microsoft.com/office/drawing/2014/main" xmlns="" id="{C19CAA77-5520-E969-53EA-F0834D1A5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5" name="Imagine 4">
            <a:extLst>
              <a:ext uri="{FF2B5EF4-FFF2-40B4-BE49-F238E27FC236}">
                <a16:creationId xmlns:a16="http://schemas.microsoft.com/office/drawing/2014/main" xmlns="" id="{2CA34616-8450-DDD4-623A-9B466D9E1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176529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xmlns="" id="{29144D1C-B988-00E8-585E-01B3D85B8302}"/>
              </a:ext>
            </a:extLst>
          </p:cNvPr>
          <p:cNvSpPr txBox="1"/>
          <p:nvPr/>
        </p:nvSpPr>
        <p:spPr>
          <a:xfrm>
            <a:off x="761998" y="1583355"/>
            <a:ext cx="7620000" cy="1810688"/>
          </a:xfrm>
          <a:prstGeom prst="rect">
            <a:avLst/>
          </a:prstGeom>
          <a:noFill/>
        </p:spPr>
        <p:txBody>
          <a:bodyPr wrap="square">
            <a:spAutoFit/>
          </a:bodyPr>
          <a:lstStyle/>
          <a:p>
            <a:pPr indent="457200" algn="just">
              <a:lnSpc>
                <a:spcPct val="115000"/>
              </a:lnSpc>
              <a:spcBef>
                <a:spcPts val="300"/>
              </a:spcBef>
              <a:spcAft>
                <a:spcPts val="300"/>
              </a:spcAft>
            </a:pPr>
            <a:r>
              <a:rPr lang="ro-RO" dirty="0">
                <a:effectLst/>
                <a:latin typeface="Arial" panose="020B0604020202020204" pitchFamily="34" charset="0"/>
                <a:ea typeface="Calibri" panose="020F0502020204030204" pitchFamily="34" charset="0"/>
                <a:cs typeface="Times New Roman" panose="02020603050405020304" pitchFamily="18" charset="0"/>
              </a:rPr>
              <a:t>În rubricile formularului pentru registru (anexat) care a fost transmis către autoritățile administrației publice locale sunt reflectate tehnic toate cerințele de date și informații prevăzute în HG nr. 714/2022. Persoana fizică/juridică declară pe propria răspundere ce fel de sistem individual adecvat deține, iar din datele declarate privind contractul de vidanjare existent între persoana fizică/juridică și prestatorul de servicii de vidanjare, frecvența de vidanjare și volumul de ape uzate vidanjat, se poate estima dacă este asigurată sau nu etanșeitatea sistemului individual de colectare, respectiv dacă se asigură legal protecția mediului și a sănătății umane.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ine 5">
            <a:extLst>
              <a:ext uri="{FF2B5EF4-FFF2-40B4-BE49-F238E27FC236}">
                <a16:creationId xmlns:a16="http://schemas.microsoft.com/office/drawing/2014/main" xmlns="" id="{372CB8C8-0933-36C0-5DA2-872D6B352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08" y="153132"/>
            <a:ext cx="7294981" cy="773568"/>
          </a:xfrm>
          <a:prstGeom prst="rect">
            <a:avLst/>
          </a:prstGeom>
        </p:spPr>
      </p:pic>
      <p:pic>
        <p:nvPicPr>
          <p:cNvPr id="7" name="Imagine 6">
            <a:extLst>
              <a:ext uri="{FF2B5EF4-FFF2-40B4-BE49-F238E27FC236}">
                <a16:creationId xmlns:a16="http://schemas.microsoft.com/office/drawing/2014/main" xmlns="" id="{B1140752-DDC3-7C7D-D384-8F093BD0F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1" y="4522510"/>
            <a:ext cx="8251854" cy="467858"/>
          </a:xfrm>
          <a:prstGeom prst="rect">
            <a:avLst/>
          </a:prstGeom>
        </p:spPr>
      </p:pic>
    </p:spTree>
    <p:extLst>
      <p:ext uri="{BB962C8B-B14F-4D97-AF65-F5344CB8AC3E}">
        <p14:creationId xmlns:p14="http://schemas.microsoft.com/office/powerpoint/2010/main" val="319567070"/>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14265</TotalTime>
  <Words>1326</Words>
  <Application>Microsoft Office PowerPoint</Application>
  <PresentationFormat>On-screen Show (16:9)</PresentationFormat>
  <Paragraphs>36</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Source Sans Pro</vt:lpstr>
      <vt:lpstr>Calibri</vt:lpstr>
      <vt:lpstr>Roboto Slab</vt:lpstr>
      <vt:lpstr>Times New Roman</vt:lpstr>
      <vt:lpstr>Cordelia template</vt:lpstr>
      <vt:lpstr>APLICAREA PREVEDERILOR HG 714/26.05.2022 PRIVIND SISTEMELE INDIVIDUALE ADECVATE DE COLECTARE SI EPURARE A APELOR UZATE URBANE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GMPRA</dc:creator>
  <cp:lastModifiedBy>Daniela Popescu</cp:lastModifiedBy>
  <cp:revision>215</cp:revision>
  <cp:lastPrinted>2022-11-18T07:21:12Z</cp:lastPrinted>
  <dcterms:modified xsi:type="dcterms:W3CDTF">2022-12-14T10:40:39Z</dcterms:modified>
</cp:coreProperties>
</file>